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83" r:id="rId2"/>
    <p:sldId id="284" r:id="rId3"/>
    <p:sldId id="285" r:id="rId4"/>
    <p:sldId id="288" r:id="rId5"/>
    <p:sldId id="259" r:id="rId6"/>
    <p:sldId id="260" r:id="rId7"/>
    <p:sldId id="261" r:id="rId8"/>
    <p:sldId id="276" r:id="rId9"/>
    <p:sldId id="279" r:id="rId10"/>
    <p:sldId id="262" r:id="rId11"/>
    <p:sldId id="263" r:id="rId12"/>
    <p:sldId id="264" r:id="rId13"/>
    <p:sldId id="257" r:id="rId14"/>
    <p:sldId id="294" r:id="rId15"/>
    <p:sldId id="280" r:id="rId16"/>
    <p:sldId id="258" r:id="rId17"/>
    <p:sldId id="271" r:id="rId18"/>
    <p:sldId id="295" r:id="rId19"/>
    <p:sldId id="296" r:id="rId20"/>
    <p:sldId id="298" r:id="rId21"/>
    <p:sldId id="270" r:id="rId22"/>
    <p:sldId id="281" r:id="rId23"/>
    <p:sldId id="289" r:id="rId24"/>
    <p:sldId id="282" r:id="rId25"/>
    <p:sldId id="277" r:id="rId26"/>
    <p:sldId id="273" r:id="rId27"/>
    <p:sldId id="291" r:id="rId28"/>
    <p:sldId id="292" r:id="rId29"/>
    <p:sldId id="278" r:id="rId30"/>
    <p:sldId id="293" r:id="rId31"/>
    <p:sldId id="275" r:id="rId32"/>
    <p:sldId id="290" r:id="rId33"/>
    <p:sldId id="287" r:id="rId34"/>
    <p:sldId id="286" r:id="rId35"/>
    <p:sldId id="297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073" autoAdjust="0"/>
  </p:normalViewPr>
  <p:slideViewPr>
    <p:cSldViewPr>
      <p:cViewPr varScale="1">
        <p:scale>
          <a:sx n="83" d="100"/>
          <a:sy n="83" d="100"/>
        </p:scale>
        <p:origin x="-1426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70AC4-97DD-43A1-87A5-BF6095784102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5BD52-86AA-443D-8D1C-2E66F48D7B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BD52-86AA-443D-8D1C-2E66F48D7BB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E0E47-C6B2-4994-91A2-7D8C9E9A1B9A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91669-C71A-4215-A45C-6615836F1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galina-lukas.ru/sites/default/files/758/dscn1001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galina-lukas.ru/sites/default/files/758/dscn1032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hyperlink" Target="http://galina-lukas.ru/sites/default/files/758/dscn1033.jpg" TargetMode="Externa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galina-lukas.ru/sites/default/files/758/dscn0994.jp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galina-lukas.ru/sites/default/files/758/dscn1041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0"/>
            <a:ext cx="8072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Знаете, каким он парнем был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540424" y="6011274"/>
            <a:ext cx="757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«Жить просто- нельзя,  жить  надо с увлечением»</a:t>
            </a:r>
          </a:p>
          <a:p>
            <a:pPr algn="ctr"/>
            <a:r>
              <a:rPr lang="ru-RU" sz="2000" b="1" dirty="0" smtClean="0"/>
              <a:t>                                                С.П.Королев</a:t>
            </a:r>
            <a:endParaRPr lang="ru-RU" sz="2000" b="1" dirty="0"/>
          </a:p>
        </p:txBody>
      </p:sp>
      <p:pic>
        <p:nvPicPr>
          <p:cNvPr id="5" name="Рисунок 4" descr="Первый космонавт Земл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785794"/>
            <a:ext cx="464347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alina-lukas.ru/sites/default/files/resize/758/dscn1046-900x67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01340"/>
            <a:ext cx="7643865" cy="5156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0034" y="285728"/>
            <a:ext cx="8072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Землянка, в которой укрывалась семья Гагариных во время войны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alina-lukas.ru/sites/default/files/resize/758/dscn1026-900x58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14862"/>
            <a:ext cx="7429551" cy="491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71538" y="357166"/>
            <a:ext cx="6429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Город </a:t>
            </a:r>
            <a:r>
              <a:rPr lang="ru-RU" sz="2000" b="1" dirty="0" err="1" smtClean="0"/>
              <a:t>Гжатск</a:t>
            </a:r>
            <a:r>
              <a:rPr lang="ru-RU" sz="2000" b="1" dirty="0" smtClean="0"/>
              <a:t> ( Гагарин )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alina-lukas.ru/sites/default/files/resize/758/dscn1001-600x800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85794"/>
            <a:ext cx="400052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20" y="285728"/>
            <a:ext cx="7572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Памятник основателю </a:t>
            </a:r>
            <a:r>
              <a:rPr lang="ru-RU" sz="2000" b="1" dirty="0" err="1" smtClean="0"/>
              <a:t>Гжатска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00562" y="1214422"/>
            <a:ext cx="428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r>
              <a:rPr lang="ru-RU" dirty="0"/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3438" y="2143116"/>
            <a:ext cx="400052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То академик, то герой,</a:t>
            </a:r>
            <a:br>
              <a:rPr lang="ru-RU" sz="2800" b="1" dirty="0"/>
            </a:br>
            <a:r>
              <a:rPr lang="ru-RU" sz="2800" b="1" dirty="0"/>
              <a:t>То мореплаватель, то плотник,</a:t>
            </a:r>
            <a:br>
              <a:rPr lang="ru-RU" sz="2800" b="1" dirty="0"/>
            </a:br>
            <a:r>
              <a:rPr lang="ru-RU" sz="2800" b="1" dirty="0"/>
              <a:t>Он всеобъемлющей душой</a:t>
            </a:r>
            <a:br>
              <a:rPr lang="ru-RU" sz="2800" b="1" dirty="0"/>
            </a:br>
            <a:r>
              <a:rPr lang="ru-RU" sz="2800" b="1" dirty="0"/>
              <a:t>На троне вечный был работник.</a:t>
            </a:r>
          </a:p>
          <a:p>
            <a:r>
              <a:rPr lang="ru-RU" sz="2800" b="1" dirty="0"/>
              <a:t>«Стансы» А.С. Пушкин.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galina-lukas.ru/sites/default/files/resize/758/dscn0990-900x73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990125"/>
            <a:ext cx="5940425" cy="487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8596" y="357166"/>
            <a:ext cx="8215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Дом в </a:t>
            </a:r>
            <a:r>
              <a:rPr lang="ru-RU" sz="2000" b="1" dirty="0" err="1" smtClean="0"/>
              <a:t>Гжатске</a:t>
            </a:r>
            <a:r>
              <a:rPr lang="ru-RU" sz="2000" b="1" dirty="0" smtClean="0"/>
              <a:t>, в котором жила семья </a:t>
            </a:r>
            <a:r>
              <a:rPr lang="ru-RU" sz="2000" b="1" dirty="0" smtClean="0"/>
              <a:t>Гагариных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28586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 descr="http://f1.s.qip.ru/echeMwi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207170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7158" y="21429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Школьные годы чудесные</a:t>
            </a:r>
            <a:endParaRPr lang="ru-RU" sz="2400" b="1" dirty="0"/>
          </a:p>
        </p:txBody>
      </p:sp>
      <p:pic>
        <p:nvPicPr>
          <p:cNvPr id="6" name="Рисунок 5" descr="http://galina-lukas.ru/sites/default/files/resize/758/dscn1032-900x675.jpg">
            <a:hlinkClick r:id="rId3"/>
          </p:cNvPr>
          <p:cNvPicPr/>
          <p:nvPr/>
        </p:nvPicPr>
        <p:blipFill>
          <a:blip r:embed="rId4"/>
          <a:srcRect l="16216" r="20270"/>
          <a:stretch>
            <a:fillRect/>
          </a:stretch>
        </p:blipFill>
        <p:spPr bwMode="auto">
          <a:xfrm>
            <a:off x="5500694" y="1928802"/>
            <a:ext cx="335758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galina-lukas.ru/sites/default/files/resize/758/dscn1033-630x800.jpg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714356"/>
            <a:ext cx="2714644" cy="383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7158" y="4786322"/>
            <a:ext cx="5214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24 мая 1945 года семья Гагариных переехала в </a:t>
            </a:r>
            <a:r>
              <a:rPr lang="ru-RU" sz="2000" b="1" dirty="0" err="1" smtClean="0"/>
              <a:t>Гжатск</a:t>
            </a:r>
            <a:r>
              <a:rPr lang="ru-RU" sz="2000" b="1" dirty="0" smtClean="0"/>
              <a:t>. В 1949 году Ю.А.Гагарин окончил 6 класс  </a:t>
            </a:r>
            <a:r>
              <a:rPr lang="ru-RU" sz="2000" b="1" dirty="0" err="1" smtClean="0"/>
              <a:t>Гжатской</a:t>
            </a:r>
            <a:r>
              <a:rPr lang="ru-RU" sz="2000" b="1" dirty="0" smtClean="0"/>
              <a:t> средней школы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357166"/>
            <a:ext cx="742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Выбери правильный ответ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500174"/>
            <a:ext cx="78581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1.После окончания школы Ю.А. Гагарин продолжил обучение в </a:t>
            </a:r>
          </a:p>
          <a:p>
            <a:r>
              <a:rPr lang="ru-RU" dirty="0" smtClean="0"/>
              <a:t>А)Смоленске</a:t>
            </a:r>
          </a:p>
          <a:p>
            <a:r>
              <a:rPr lang="ru-RU" dirty="0" smtClean="0"/>
              <a:t>Б)</a:t>
            </a:r>
            <a:r>
              <a:rPr lang="ru-RU" dirty="0" err="1" smtClean="0"/>
              <a:t>Гжатске</a:t>
            </a:r>
            <a:endParaRPr lang="ru-RU" dirty="0" smtClean="0"/>
          </a:p>
          <a:p>
            <a:r>
              <a:rPr lang="ru-RU" dirty="0" smtClean="0"/>
              <a:t>В)Люберцах</a:t>
            </a:r>
          </a:p>
          <a:p>
            <a:r>
              <a:rPr lang="ru-RU" dirty="0" smtClean="0"/>
              <a:t>Г) Москве</a:t>
            </a:r>
          </a:p>
          <a:p>
            <a:r>
              <a:rPr lang="ru-RU" dirty="0" err="1" smtClean="0"/>
              <a:t>Ответ:В</a:t>
            </a:r>
            <a:endParaRPr lang="ru-RU" dirty="0" smtClean="0"/>
          </a:p>
          <a:p>
            <a:r>
              <a:rPr lang="ru-RU" dirty="0" smtClean="0"/>
              <a:t>2.После окончания школы Ю.А. Гагарин продолжил обучение в</a:t>
            </a:r>
          </a:p>
          <a:p>
            <a:r>
              <a:rPr lang="ru-RU" dirty="0" smtClean="0"/>
              <a:t>А)ремесленном училище</a:t>
            </a:r>
          </a:p>
          <a:p>
            <a:r>
              <a:rPr lang="ru-RU" dirty="0" smtClean="0"/>
              <a:t>Б)техникуме,</a:t>
            </a:r>
          </a:p>
          <a:p>
            <a:r>
              <a:rPr lang="ru-RU" dirty="0" smtClean="0"/>
              <a:t>В)школе рабочей молодежи</a:t>
            </a:r>
          </a:p>
          <a:p>
            <a:r>
              <a:rPr lang="ru-RU" dirty="0" err="1" smtClean="0"/>
              <a:t>Ответ:А</a:t>
            </a:r>
            <a:endParaRPr lang="ru-RU" dirty="0" smtClean="0"/>
          </a:p>
          <a:p>
            <a:r>
              <a:rPr lang="ru-RU" dirty="0" smtClean="0"/>
              <a:t>3. Ю.А. Гагарин  после окончания ремесленного училища в Люберцах получил специальность</a:t>
            </a:r>
          </a:p>
          <a:p>
            <a:r>
              <a:rPr lang="ru-RU" dirty="0" smtClean="0"/>
              <a:t>А)литейщика,</a:t>
            </a:r>
          </a:p>
          <a:p>
            <a:r>
              <a:rPr lang="ru-RU" dirty="0" smtClean="0"/>
              <a:t>Б)летчика</a:t>
            </a:r>
          </a:p>
          <a:p>
            <a:r>
              <a:rPr lang="ru-RU" dirty="0" smtClean="0"/>
              <a:t>В) сварщика</a:t>
            </a:r>
          </a:p>
          <a:p>
            <a:r>
              <a:rPr lang="ru-RU" dirty="0" err="1" smtClean="0"/>
              <a:t>Ответ:А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alina-lukas.ru/sites/default/files/resize/758/dscn0994-900x675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500175"/>
            <a:ext cx="671517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8596" y="357166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Памятник Анне Тимофеевне </a:t>
            </a:r>
            <a:r>
              <a:rPr lang="ru-RU" b="1" dirty="0"/>
              <a:t>Г</a:t>
            </a:r>
            <a:r>
              <a:rPr lang="ru-RU" b="1" dirty="0" smtClean="0"/>
              <a:t>агариной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orshu.ru/yurij-alekseevich-gagarin-9-marta-1934g-27-marta-1968g-letchik/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214422"/>
            <a:ext cx="4286279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58" y="428604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Профессия-литейщик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1571612"/>
            <a:ext cx="364333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Говорят, половину на плавку идущего жара </a:t>
            </a:r>
            <a:br>
              <a:rPr lang="ru-RU" sz="2000" b="1" dirty="0" smtClean="0"/>
            </a:br>
            <a:r>
              <a:rPr lang="ru-RU" sz="2000" b="1" dirty="0" smtClean="0"/>
              <a:t>Печь берет у сверкающих глаз сталевара, </a:t>
            </a:r>
            <a:br>
              <a:rPr lang="ru-RU" sz="2000" b="1" dirty="0" smtClean="0"/>
            </a:br>
            <a:r>
              <a:rPr lang="ru-RU" sz="2000" b="1" dirty="0" smtClean="0"/>
              <a:t>И тогда лишь получится сталь хороша, </a:t>
            </a:r>
            <a:br>
              <a:rPr lang="ru-RU" sz="2000" b="1" dirty="0" smtClean="0"/>
            </a:br>
            <a:r>
              <a:rPr lang="ru-RU" sz="2000" b="1" dirty="0" smtClean="0"/>
              <a:t>Если сильная вложена в плавку душа. </a:t>
            </a:r>
            <a:br>
              <a:rPr lang="ru-RU" sz="2000" b="1" dirty="0" smtClean="0"/>
            </a:br>
            <a:r>
              <a:rPr lang="ru-RU" sz="2000" b="1" dirty="0" smtClean="0"/>
              <a:t>Но еще не шутя сталевар мне сказал, </a:t>
            </a:r>
            <a:br>
              <a:rPr lang="ru-RU" sz="2000" b="1" dirty="0" smtClean="0"/>
            </a:br>
            <a:r>
              <a:rPr lang="ru-RU" sz="2000" b="1" dirty="0" smtClean="0"/>
              <a:t>Что хорошую песню кладет он в металл. </a:t>
            </a:r>
            <a:br>
              <a:rPr lang="ru-RU" sz="2000" b="1" dirty="0" smtClean="0"/>
            </a:b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357166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Студенческие годы</a:t>
            </a:r>
            <a:endParaRPr lang="ru-RU" sz="2400" b="1" dirty="0"/>
          </a:p>
        </p:txBody>
      </p:sp>
      <p:pic>
        <p:nvPicPr>
          <p:cNvPr id="3" name="Рисунок 2" descr="http://www.etoretro.ru/data/media/47/1446470022a2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429000"/>
            <a:ext cx="4286280" cy="280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29190" y="4572008"/>
            <a:ext cx="40005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25 октября 1954 года Ю.А.Гагарин впервые пришел в Саратовский аэроклуб. В 1955 году Ю.А.Гагарин совершил 1 самостоятельный полет на самолете Як-18. В аэроклубе он </a:t>
            </a:r>
            <a:r>
              <a:rPr lang="ru-RU" b="1" dirty="0" smtClean="0"/>
              <a:t>выполнил 196 </a:t>
            </a:r>
            <a:r>
              <a:rPr lang="ru-RU" b="1" dirty="0" smtClean="0"/>
              <a:t>полетов, налетал 42 часа 23 мин.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928670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«Техникум был для меня не только школой знаний, но и школой жизни»</a:t>
            </a:r>
          </a:p>
          <a:p>
            <a:r>
              <a:rPr lang="ru-RU" b="1" dirty="0" smtClean="0"/>
              <a:t>                                                               Ю.А.Гагарин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1785926"/>
            <a:ext cx="4357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августе 1951 года Ю.А. Гагарин поступил в Саратовский индустриальный техникум.</a:t>
            </a:r>
            <a:endParaRPr lang="ru-RU" b="1" dirty="0"/>
          </a:p>
        </p:txBody>
      </p:sp>
      <p:pic>
        <p:nvPicPr>
          <p:cNvPr id="8" name="Рисунок 7" descr="http://www.avtolikbez.ru/vardata/modules/phorum/images/1748816053/114115/ori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500174"/>
            <a:ext cx="3857652" cy="287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Увлечения  первого космонавта</a:t>
            </a:r>
            <a:endParaRPr lang="ru-RU" sz="2400" b="1" dirty="0"/>
          </a:p>
        </p:txBody>
      </p:sp>
      <p:pic>
        <p:nvPicPr>
          <p:cNvPr id="4" name="Рисунок 3" descr="http://www.sostav.ru/articles/rus/2011/28.06/news/images/1alfa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3214709" cy="400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daypic.ru/pars/20130805/20130805_3931/8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357298"/>
            <a:ext cx="3327402" cy="314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mtdata.ru/u1/photo782D/20564713080-0/original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14" y="3214686"/>
            <a:ext cx="3357586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cdn.ruvr.ru/2010/03/09/1238898723/18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429132"/>
            <a:ext cx="2286016" cy="223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ci4.googleusercontent.com/proxy/aXXWiaYDQ9kofW66vNdFhJisXw2GS6ZXAVQmFoJH5ko-pOiFJDNULn9vuRONRBZlWB96xaPGJYh8NDrpj6zQWcKuQaem_L2kZXNPYlLfHA=s0-d-e1-ft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500042"/>
            <a:ext cx="2309843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643174" y="4572008"/>
            <a:ext cx="30718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«Юрий обращал на себя внимание и чисто внешне: открытое русское лицо, улыбка, не сходящая с него, голубые глаза, доброта, которая как бы струилась из уголков глаз.»</a:t>
            </a:r>
          </a:p>
          <a:p>
            <a:r>
              <a:rPr lang="ru-RU" b="1" dirty="0" smtClean="0"/>
              <a:t>                      А Леонов.</a:t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571480"/>
            <a:ext cx="74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Цель: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57224" y="1857364"/>
            <a:ext cx="74295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Задачи:</a:t>
            </a:r>
          </a:p>
          <a:p>
            <a:r>
              <a:rPr lang="ru-RU" b="1" dirty="0" smtClean="0"/>
              <a:t>Предметные:</a:t>
            </a:r>
          </a:p>
          <a:p>
            <a:r>
              <a:rPr lang="ru-RU" dirty="0" smtClean="0"/>
              <a:t>1.Воспринимать информацию на слух и понимать,</a:t>
            </a:r>
          </a:p>
          <a:p>
            <a:r>
              <a:rPr lang="ru-RU" dirty="0" smtClean="0"/>
              <a:t>2. Уметь строить ответ в устной форме; </a:t>
            </a:r>
          </a:p>
          <a:p>
            <a:r>
              <a:rPr lang="ru-RU" dirty="0" smtClean="0"/>
              <a:t>3</a:t>
            </a:r>
            <a:r>
              <a:rPr lang="ru-RU" dirty="0" smtClean="0"/>
              <a:t>. Проводить </a:t>
            </a:r>
            <a:r>
              <a:rPr lang="ru-RU" dirty="0" smtClean="0"/>
              <a:t>сравнение объектов по заданным основаниям (критериям); обобщать </a:t>
            </a:r>
          </a:p>
          <a:p>
            <a:r>
              <a:rPr lang="ru-RU" b="1" dirty="0" smtClean="0"/>
              <a:t>Личностные:</a:t>
            </a:r>
          </a:p>
          <a:p>
            <a:pPr marL="342900" indent="-342900"/>
            <a:r>
              <a:rPr lang="ru-RU" dirty="0" smtClean="0"/>
              <a:t>1. формировать </a:t>
            </a:r>
            <a:r>
              <a:rPr lang="ru-RU" dirty="0" smtClean="0"/>
              <a:t>доброжелательное отношение к мнению других </a:t>
            </a:r>
            <a:r>
              <a:rPr lang="ru-RU" dirty="0" smtClean="0"/>
              <a:t>    </a:t>
            </a:r>
          </a:p>
          <a:p>
            <a:pPr marL="342900" indent="-342900"/>
            <a:r>
              <a:rPr lang="ru-RU" dirty="0" smtClean="0"/>
              <a:t>2. способствовать </a:t>
            </a:r>
            <a:r>
              <a:rPr lang="ru-RU" dirty="0" smtClean="0"/>
              <a:t>саморазвитию на основе мотивации к познанию</a:t>
            </a:r>
          </a:p>
          <a:p>
            <a:r>
              <a:rPr lang="ru-RU" dirty="0" smtClean="0"/>
              <a:t>3. уметь строить работу с партнёрами, </a:t>
            </a:r>
          </a:p>
          <a:p>
            <a:r>
              <a:rPr lang="ru-RU" dirty="0" smtClean="0"/>
              <a:t>4</a:t>
            </a:r>
            <a:r>
              <a:rPr lang="ru-RU" dirty="0" smtClean="0"/>
              <a:t>. умение </a:t>
            </a:r>
            <a:r>
              <a:rPr lang="ru-RU" dirty="0" smtClean="0"/>
              <a:t>слушать и понимать других, </a:t>
            </a:r>
          </a:p>
          <a:p>
            <a:r>
              <a:rPr lang="ru-RU" b="1" dirty="0" err="1" smtClean="0"/>
              <a:t>Метапредметные</a:t>
            </a:r>
            <a:r>
              <a:rPr lang="ru-RU" b="1" dirty="0" smtClean="0"/>
              <a:t>:</a:t>
            </a:r>
          </a:p>
          <a:p>
            <a:pPr marL="342900" indent="-342900">
              <a:buAutoNum type="arabicPeriod"/>
            </a:pPr>
            <a:r>
              <a:rPr lang="ru-RU" dirty="0" smtClean="0"/>
              <a:t>развитие внимание, мышления, речи, </a:t>
            </a:r>
          </a:p>
          <a:p>
            <a:pPr marL="342900" indent="-342900">
              <a:buAutoNum type="arabicPeriod"/>
            </a:pPr>
            <a:r>
              <a:rPr lang="ru-RU" dirty="0" smtClean="0"/>
              <a:t>уметь выдвигать </a:t>
            </a:r>
            <a:r>
              <a:rPr lang="ru-RU" dirty="0" smtClean="0"/>
              <a:t>гипотезы</a:t>
            </a:r>
            <a:r>
              <a:rPr lang="ru-RU" dirty="0" smtClean="0"/>
              <a:t>.</a:t>
            </a: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14480" y="642918"/>
            <a:ext cx="6500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Расширить знания о вкладе России в освоение космического пространства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721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Первый отряд космонавтов</a:t>
            </a:r>
          </a:p>
          <a:p>
            <a:endParaRPr lang="ru-RU" dirty="0"/>
          </a:p>
        </p:txBody>
      </p:sp>
      <p:pic>
        <p:nvPicPr>
          <p:cNvPr id="3" name="Рисунок 2" descr="http://litfile.me/i/507000-508000/507605/200x200/i_17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757242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85720" y="5357826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«Я обратил внимание на одну из самых, пожалуй, характерных черт Гагарина - на его постоянную готовность к самым трудным испытаниям. Касалось ли это упражнений в условиях невесомости, тренировок на центрифуге, длительного пребывания в сурдокамере или парашютных прыжков»</a:t>
            </a:r>
          </a:p>
          <a:p>
            <a:r>
              <a:rPr lang="ru-RU" b="1" dirty="0" smtClean="0"/>
              <a:t>                                                      Г Титов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ebsap.ru/fotos/1953-intimmassazh-na-domu-dlya-muzhchi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21523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20" y="357166"/>
            <a:ext cx="8501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Ю.А.Гагарин- курсант академии им.Жуковского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Составь логическую цепочку из слов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1428736"/>
            <a:ext cx="7715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1. Школа </a:t>
            </a:r>
            <a:r>
              <a:rPr lang="ru-RU" sz="2000" b="1" dirty="0" smtClean="0"/>
              <a:t>в г </a:t>
            </a:r>
            <a:r>
              <a:rPr lang="ru-RU" sz="2000" b="1" dirty="0" err="1" smtClean="0"/>
              <a:t>Гжатске</a:t>
            </a:r>
            <a:endParaRPr lang="ru-RU" sz="2000" b="1" dirty="0" smtClean="0"/>
          </a:p>
          <a:p>
            <a:r>
              <a:rPr lang="ru-RU" sz="2000" b="1" dirty="0" smtClean="0"/>
              <a:t>2. Школа в селе </a:t>
            </a:r>
            <a:r>
              <a:rPr lang="ru-RU" sz="2000" b="1" dirty="0" err="1" smtClean="0"/>
              <a:t>Клушино</a:t>
            </a:r>
            <a:r>
              <a:rPr lang="ru-RU" sz="2000" b="1" dirty="0" smtClean="0"/>
              <a:t>,</a:t>
            </a:r>
          </a:p>
          <a:p>
            <a:r>
              <a:rPr lang="ru-RU" sz="2000" b="1" dirty="0" smtClean="0"/>
              <a:t>3. Академия им Жуковского,</a:t>
            </a:r>
          </a:p>
          <a:p>
            <a:r>
              <a:rPr lang="ru-RU" sz="2000" b="1" dirty="0" smtClean="0"/>
              <a:t>4.Чкаловское летное училище,</a:t>
            </a:r>
          </a:p>
          <a:p>
            <a:r>
              <a:rPr lang="ru-RU" sz="2000" b="1" dirty="0" smtClean="0"/>
              <a:t>5.Аэроклуб,</a:t>
            </a:r>
          </a:p>
          <a:p>
            <a:r>
              <a:rPr lang="ru-RU" sz="2000" b="1" dirty="0" smtClean="0"/>
              <a:t>6.Ремесленное училище в Люберцах,</a:t>
            </a:r>
          </a:p>
          <a:p>
            <a:r>
              <a:rPr lang="ru-RU" sz="2000" b="1" dirty="0" smtClean="0"/>
              <a:t>7.Индустриальный техникум в Саратове</a:t>
            </a:r>
          </a:p>
          <a:p>
            <a:r>
              <a:rPr lang="ru-RU" sz="2000" b="1" dirty="0" smtClean="0"/>
              <a:t>8. </a:t>
            </a:r>
            <a:r>
              <a:rPr lang="ru-RU" sz="2000" b="1" dirty="0" smtClean="0"/>
              <a:t>Школа рабочей молодежи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14348" y="4538431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Ответ: 2-1-6-5-7-4-3</a:t>
            </a:r>
            <a:endParaRPr lang="ru-RU" dirty="0"/>
          </a:p>
        </p:txBody>
      </p:sp>
      <p:pic>
        <p:nvPicPr>
          <p:cNvPr id="6" name="Рисунок 5" descr="http://img-fotki.yandex.ru/get/6433/195052194.2e/0_10d211_ee27762d_XXXL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571612"/>
            <a:ext cx="314327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rusarchives.ru/projects/12april/pages/01_18_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35719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peoples.ru/military/cosmos/gagarin/gagarin_00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000108"/>
            <a:ext cx="350046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ww.lien.ru/children/gagarin/photo_Gagarin/images/7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3500438"/>
            <a:ext cx="485775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5720" y="3786190"/>
            <a:ext cx="37862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Слабакам не по плечу</a:t>
            </a:r>
          </a:p>
          <a:p>
            <a:r>
              <a:rPr lang="ru-RU" b="1" dirty="0" smtClean="0"/>
              <a:t>Звездные дороги.</a:t>
            </a:r>
          </a:p>
          <a:p>
            <a:r>
              <a:rPr lang="ru-RU" b="1" dirty="0" smtClean="0"/>
              <a:t>На корабль могут взять</a:t>
            </a:r>
          </a:p>
          <a:p>
            <a:r>
              <a:rPr lang="ru-RU" b="1" dirty="0" smtClean="0"/>
              <a:t>Только сильных, ловких.</a:t>
            </a:r>
          </a:p>
          <a:p>
            <a:r>
              <a:rPr lang="ru-RU" b="1" dirty="0" smtClean="0"/>
              <a:t>И поэтому нельзя</a:t>
            </a:r>
          </a:p>
          <a:p>
            <a:r>
              <a:rPr lang="ru-RU" b="1" dirty="0" smtClean="0"/>
              <a:t>Здесь без тренировки.</a:t>
            </a:r>
          </a:p>
          <a:p>
            <a:r>
              <a:rPr lang="ru-RU" b="1" dirty="0" smtClean="0"/>
              <a:t>Барокамера, бассейн,</a:t>
            </a:r>
          </a:p>
          <a:p>
            <a:r>
              <a:rPr lang="ru-RU" b="1" dirty="0" smtClean="0"/>
              <a:t>Где мы невесомы…</a:t>
            </a:r>
          </a:p>
          <a:p>
            <a:r>
              <a:rPr lang="ru-RU" b="1" dirty="0" smtClean="0"/>
              <a:t>Это космонавтам всем</a:t>
            </a:r>
          </a:p>
          <a:p>
            <a:r>
              <a:rPr lang="ru-RU" b="1" dirty="0" smtClean="0"/>
              <a:t>Хорошо знакомо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8596" y="357166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Слабакам не по плечу звездные дороги.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28604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Выбери правильный ответ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428736"/>
            <a:ext cx="521497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1.Первый отряд космонавтов состоял из</a:t>
            </a:r>
          </a:p>
          <a:p>
            <a:r>
              <a:rPr lang="ru-RU" sz="2000" dirty="0" smtClean="0"/>
              <a:t>А)15 человек,</a:t>
            </a:r>
          </a:p>
          <a:p>
            <a:r>
              <a:rPr lang="ru-RU" sz="2000" dirty="0" smtClean="0"/>
              <a:t>Б) 20 человек,</a:t>
            </a:r>
          </a:p>
          <a:p>
            <a:r>
              <a:rPr lang="ru-RU" sz="2000" dirty="0" smtClean="0"/>
              <a:t>В)6 человек</a:t>
            </a:r>
          </a:p>
          <a:p>
            <a:r>
              <a:rPr lang="ru-RU" sz="2000" dirty="0" smtClean="0"/>
              <a:t>Ответ:2о</a:t>
            </a:r>
          </a:p>
          <a:p>
            <a:endParaRPr lang="ru-RU" sz="2000" dirty="0" smtClean="0"/>
          </a:p>
          <a:p>
            <a:r>
              <a:rPr lang="ru-RU" sz="2000" dirty="0" smtClean="0"/>
              <a:t>2. Для подготовки к 1 полету было отобрано</a:t>
            </a:r>
          </a:p>
          <a:p>
            <a:r>
              <a:rPr lang="ru-RU" sz="2000" dirty="0" smtClean="0"/>
              <a:t>А) 10 космонавтов</a:t>
            </a:r>
          </a:p>
          <a:p>
            <a:r>
              <a:rPr lang="ru-RU" sz="2000" dirty="0" smtClean="0"/>
              <a:t>Б) 6 космонавтов,</a:t>
            </a:r>
          </a:p>
          <a:p>
            <a:r>
              <a:rPr lang="ru-RU" sz="2000" dirty="0" smtClean="0"/>
              <a:t>В) 5 космонавтов</a:t>
            </a:r>
          </a:p>
          <a:p>
            <a:r>
              <a:rPr lang="ru-RU" sz="2000" dirty="0" smtClean="0"/>
              <a:t>Ответ:6 человек</a:t>
            </a:r>
          </a:p>
          <a:p>
            <a:endParaRPr lang="ru-RU" sz="2000" dirty="0" smtClean="0"/>
          </a:p>
          <a:p>
            <a:r>
              <a:rPr lang="ru-RU" sz="2000" dirty="0" smtClean="0"/>
              <a:t>3. Дублером Ю.А.Гагарина был</a:t>
            </a:r>
          </a:p>
          <a:p>
            <a:r>
              <a:rPr lang="ru-RU" sz="2000" dirty="0" smtClean="0"/>
              <a:t>А) Комаров,</a:t>
            </a:r>
          </a:p>
          <a:p>
            <a:r>
              <a:rPr lang="ru-RU" sz="2000" dirty="0" smtClean="0"/>
              <a:t>Б)А.Леонов,</a:t>
            </a:r>
          </a:p>
          <a:p>
            <a:r>
              <a:rPr lang="ru-RU" sz="2000" dirty="0" smtClean="0"/>
              <a:t>В)Г.Титов</a:t>
            </a:r>
          </a:p>
          <a:p>
            <a:r>
              <a:rPr lang="ru-RU" sz="2000" dirty="0" err="1" smtClean="0"/>
              <a:t>Ответ:Г.Титов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286380" y="200024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 descr="http://kinopark.by/gallery/2/24051/141800_2405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643314"/>
            <a:ext cx="3714776" cy="2881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1000108"/>
            <a:ext cx="57150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«Широка страна моя родная...» </a:t>
            </a:r>
            <a:br>
              <a:rPr lang="ru-RU" sz="2400" b="1" dirty="0" smtClean="0"/>
            </a:br>
            <a:r>
              <a:rPr lang="ru-RU" sz="2400" b="1" dirty="0" smtClean="0"/>
              <a:t>Знакомый голос первых позывных, </a:t>
            </a:r>
            <a:br>
              <a:rPr lang="ru-RU" sz="2400" b="1" dirty="0" smtClean="0"/>
            </a:br>
            <a:r>
              <a:rPr lang="ru-RU" sz="2400" b="1" dirty="0" smtClean="0"/>
              <a:t>Мы наши сводки начинали с них, </a:t>
            </a:r>
            <a:br>
              <a:rPr lang="ru-RU" sz="2400" b="1" dirty="0" smtClean="0"/>
            </a:br>
            <a:r>
              <a:rPr lang="ru-RU" sz="2400" b="1" dirty="0" smtClean="0"/>
              <a:t>И я недаром это вспоминаю...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Не попросив подмог ни у кого, </a:t>
            </a:r>
            <a:br>
              <a:rPr lang="ru-RU" sz="2400" b="1" dirty="0" smtClean="0"/>
            </a:br>
            <a:r>
              <a:rPr lang="ru-RU" sz="2400" b="1" dirty="0" smtClean="0"/>
              <a:t>Сама восстав из пепла, войн и праха, </a:t>
            </a:r>
            <a:br>
              <a:rPr lang="ru-RU" sz="2400" b="1" dirty="0" smtClean="0"/>
            </a:br>
            <a:r>
              <a:rPr lang="ru-RU" sz="2400" b="1" dirty="0" smtClean="0"/>
              <a:t>Моя страна, не знающая страха, </a:t>
            </a:r>
            <a:br>
              <a:rPr lang="ru-RU" sz="2400" b="1" dirty="0" smtClean="0"/>
            </a:br>
            <a:r>
              <a:rPr lang="ru-RU" sz="2400" b="1" dirty="0" smtClean="0"/>
              <a:t>Шлет ныне в космос сына своего.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Мы помним все. Ничто не позабыто.</a:t>
            </a:r>
            <a:br>
              <a:rPr lang="ru-RU" sz="2400" b="1" dirty="0" smtClean="0"/>
            </a:br>
            <a:r>
              <a:rPr lang="ru-RU" sz="2400" b="1" dirty="0" smtClean="0"/>
              <a:t>Но мы за мир. Всерьез! Для всех! Навек!</a:t>
            </a:r>
            <a:br>
              <a:rPr lang="ru-RU" sz="2400" b="1" dirty="0" smtClean="0"/>
            </a:br>
            <a:r>
              <a:rPr lang="ru-RU" sz="2400" b="1" dirty="0" smtClean="0"/>
              <a:t>И, выведен на мирную орбиту,</a:t>
            </a:r>
            <a:br>
              <a:rPr lang="ru-RU" sz="2400" b="1" dirty="0" smtClean="0"/>
            </a:br>
            <a:r>
              <a:rPr lang="ru-RU" sz="2400" b="1" dirty="0" smtClean="0"/>
              <a:t>С природой в бой идет наш человек.</a:t>
            </a:r>
          </a:p>
          <a:p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285728"/>
            <a:ext cx="828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Освоение космоса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ypresentation.ru/documents/17a55a6092d5f975493489bc5b655c82/img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428604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Трудности первого полета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1071546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Выскажи предположения</a:t>
            </a:r>
          </a:p>
          <a:p>
            <a:pPr algn="ctr"/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2000240"/>
            <a:ext cx="81439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Пришлось отказаться от системы аварийного спасения на старте и системы мягкой </a:t>
            </a:r>
            <a:r>
              <a:rPr lang="ru-RU" dirty="0" smtClean="0"/>
              <a:t>посадки.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В </a:t>
            </a:r>
            <a:r>
              <a:rPr lang="ru-RU" dirty="0" smtClean="0"/>
              <a:t>начале подъема не сработала система радиоуправления, которая должна выключить двигатели 3 ступени.</a:t>
            </a:r>
          </a:p>
          <a:p>
            <a:pPr marL="342900" indent="-342900"/>
            <a:r>
              <a:rPr lang="ru-RU" dirty="0" smtClean="0"/>
              <a:t>3.   Перед входом в атмосферу корабль кувыркался со скоростью 1 оборот в </a:t>
            </a:r>
            <a:r>
              <a:rPr lang="ru-RU" dirty="0" smtClean="0"/>
              <a:t>секунду.</a:t>
            </a:r>
            <a:endParaRPr lang="ru-RU" dirty="0" smtClean="0"/>
          </a:p>
          <a:p>
            <a:pPr marL="342900" indent="-342900"/>
            <a:r>
              <a:rPr lang="ru-RU" dirty="0" smtClean="0"/>
              <a:t>4.   Спуск происходил с 8-10 кратными перегрузками.</a:t>
            </a:r>
          </a:p>
          <a:p>
            <a:pPr marL="342900" indent="-342900"/>
            <a:r>
              <a:rPr lang="ru-RU" dirty="0" smtClean="0"/>
              <a:t>5.   После входа капсулы в атмосферу загорелась обшивка корабля( температура снаружи достигла 3-5 тыс. градусов). По стеклам иллюминаторов текли струйки жидкого металла. Кабина потрескивала.</a:t>
            </a:r>
          </a:p>
          <a:p>
            <a:pPr marL="342900" indent="-342900">
              <a:buAutoNum type="arabicPeriod" startAt="6"/>
            </a:pPr>
            <a:r>
              <a:rPr lang="ru-RU" dirty="0" smtClean="0"/>
              <a:t>После катапультирования  в скафандре Ю.А.Гагарина не сразу открылся клапан для поступления воздуха.</a:t>
            </a:r>
          </a:p>
          <a:p>
            <a:pPr marL="342900" indent="-342900"/>
            <a:r>
              <a:rPr lang="ru-RU" dirty="0" smtClean="0"/>
              <a:t>7</a:t>
            </a:r>
            <a:r>
              <a:rPr lang="ru-RU" dirty="0" smtClean="0"/>
              <a:t>.   Вместе </a:t>
            </a:r>
            <a:r>
              <a:rPr lang="ru-RU" dirty="0" smtClean="0"/>
              <a:t>с основным парашютом вышел запасной, что могло привести к скручиванию строп.</a:t>
            </a:r>
          </a:p>
          <a:p>
            <a:pPr marL="342900" indent="-342900"/>
            <a:r>
              <a:rPr lang="ru-RU" dirty="0" smtClean="0"/>
              <a:t>8</a:t>
            </a:r>
            <a:r>
              <a:rPr lang="ru-RU" dirty="0" smtClean="0"/>
              <a:t>.   Космонавт </a:t>
            </a:r>
            <a:r>
              <a:rPr lang="ru-RU" dirty="0" smtClean="0"/>
              <a:t>мог приземлиться в ледяную воду </a:t>
            </a:r>
            <a:r>
              <a:rPr lang="ru-RU" dirty="0" smtClean="0"/>
              <a:t>Волги.</a:t>
            </a: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785794"/>
            <a:ext cx="85725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Ах, этот день, двенадцатый апреля,</a:t>
            </a:r>
            <a:br>
              <a:rPr lang="ru-RU" sz="3600" b="1" dirty="0" smtClean="0"/>
            </a:br>
            <a:r>
              <a:rPr lang="ru-RU" sz="3600" b="1" dirty="0" smtClean="0"/>
              <a:t>Как он пронесся по людским сердцам,</a:t>
            </a:r>
            <a:br>
              <a:rPr lang="ru-RU" sz="3600" b="1" dirty="0" smtClean="0"/>
            </a:br>
            <a:r>
              <a:rPr lang="ru-RU" sz="3600" b="1" dirty="0" smtClean="0"/>
              <a:t>Казалось, мир невольно стал добрее </a:t>
            </a:r>
            <a:br>
              <a:rPr lang="ru-RU" sz="3600" b="1" dirty="0" smtClean="0"/>
            </a:br>
            <a:r>
              <a:rPr lang="ru-RU" sz="3600" b="1" dirty="0" smtClean="0"/>
              <a:t>Своей победой потрясенный сам!</a:t>
            </a:r>
            <a:br>
              <a:rPr lang="ru-RU" sz="3600" b="1" dirty="0" smtClean="0"/>
            </a:br>
            <a:r>
              <a:rPr lang="ru-RU" sz="3600" b="1" dirty="0" smtClean="0"/>
              <a:t>Какой гремел он музыкой вселенской</a:t>
            </a:r>
            <a:br>
              <a:rPr lang="ru-RU" sz="3600" b="1" dirty="0" smtClean="0"/>
            </a:br>
            <a:r>
              <a:rPr lang="ru-RU" sz="3600" b="1" dirty="0" smtClean="0"/>
              <a:t>Тот праздник в пестром пламени знамен</a:t>
            </a:r>
            <a:br>
              <a:rPr lang="ru-RU" sz="3600" b="1" dirty="0" smtClean="0"/>
            </a:br>
            <a:r>
              <a:rPr lang="ru-RU" sz="3600" b="1" dirty="0" smtClean="0"/>
              <a:t>Когда безвестный сын земли смоленской</a:t>
            </a:r>
            <a:br>
              <a:rPr lang="ru-RU" sz="3600" b="1" dirty="0" smtClean="0"/>
            </a:br>
            <a:r>
              <a:rPr lang="ru-RU" sz="3600" b="1" dirty="0" smtClean="0"/>
              <a:t>Землей-планетой был усыновлен.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142984"/>
            <a:ext cx="64294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Байконур - это зной раскалённых пустынь.</a:t>
            </a:r>
          </a:p>
          <a:p>
            <a:r>
              <a:rPr lang="ru-RU" sz="2400" b="1" dirty="0" smtClean="0"/>
              <a:t>Байконур - это ветра холодного стынь.</a:t>
            </a:r>
          </a:p>
          <a:p>
            <a:r>
              <a:rPr lang="ru-RU" sz="2400" b="1" dirty="0" smtClean="0"/>
              <a:t>Байконур - мощь стальных и бетонных громад.</a:t>
            </a:r>
          </a:p>
          <a:p>
            <a:r>
              <a:rPr lang="ru-RU" sz="2400" b="1" dirty="0" smtClean="0"/>
              <a:t>Байконур - и оазис, и огненный ад! </a:t>
            </a:r>
          </a:p>
          <a:p>
            <a:r>
              <a:rPr lang="ru-RU" sz="2400" b="1" dirty="0" smtClean="0"/>
              <a:t>Байконур - вековечной </a:t>
            </a:r>
            <a:r>
              <a:rPr lang="ru-RU" sz="2400" b="1" dirty="0" err="1" smtClean="0"/>
              <a:t>приземности</a:t>
            </a:r>
            <a:r>
              <a:rPr lang="ru-RU" sz="2400" b="1" dirty="0" smtClean="0"/>
              <a:t> взрыв.</a:t>
            </a:r>
          </a:p>
          <a:p>
            <a:r>
              <a:rPr lang="ru-RU" sz="2400" b="1" dirty="0" smtClean="0"/>
              <a:t>Байконур - это к звёздным орбитам прорыв.</a:t>
            </a:r>
          </a:p>
          <a:p>
            <a:r>
              <a:rPr lang="ru-RU" sz="2400" b="1" dirty="0" smtClean="0"/>
              <a:t>Байконур - это стартов немеркнущий свет.</a:t>
            </a:r>
          </a:p>
          <a:p>
            <a:r>
              <a:rPr lang="ru-RU" sz="2400" b="1" dirty="0" smtClean="0"/>
              <a:t>Байконур - ряд испытанных лучших ракет! </a:t>
            </a:r>
          </a:p>
          <a:p>
            <a:r>
              <a:rPr lang="ru-RU" sz="2400" b="1" dirty="0" smtClean="0"/>
              <a:t>Байконур - это символ </a:t>
            </a:r>
            <a:r>
              <a:rPr lang="ru-RU" sz="2400" b="1" dirty="0" err="1" smtClean="0"/>
              <a:t>сверхмощи</a:t>
            </a:r>
            <a:r>
              <a:rPr lang="ru-RU" sz="2400" b="1" dirty="0" smtClean="0"/>
              <a:t> страны!</a:t>
            </a:r>
          </a:p>
          <a:p>
            <a:r>
              <a:rPr lang="ru-RU" sz="2400" b="1" dirty="0" smtClean="0"/>
              <a:t>Байконур - это верные долгу сыны!</a:t>
            </a:r>
          </a:p>
          <a:p>
            <a:r>
              <a:rPr lang="ru-RU" sz="2400" b="1" dirty="0" smtClean="0"/>
              <a:t>Байконур - это дерзость космических вех!</a:t>
            </a:r>
          </a:p>
          <a:p>
            <a:r>
              <a:rPr lang="ru-RU" sz="2400" b="1" dirty="0" smtClean="0"/>
              <a:t>Байконур - это мир, сохранённый для всех!</a:t>
            </a:r>
            <a:endParaRPr lang="ru-RU" sz="2400" dirty="0"/>
          </a:p>
        </p:txBody>
      </p:sp>
      <p:pic>
        <p:nvPicPr>
          <p:cNvPr id="4" name="Рисунок 3" descr="Огненный старт ракет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1285860"/>
            <a:ext cx="228602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34" y="285728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Космодром Байконур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85728"/>
            <a:ext cx="750099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Налажен путь в межзвездные пространства</a:t>
            </a:r>
            <a:br>
              <a:rPr lang="ru-RU" sz="3200" b="1" dirty="0" smtClean="0"/>
            </a:br>
            <a:r>
              <a:rPr lang="ru-RU" sz="3200" b="1" dirty="0" smtClean="0"/>
              <a:t>Для спутников, ракет, научных станций.</a:t>
            </a:r>
            <a:br>
              <a:rPr lang="ru-RU" sz="3200" b="1" dirty="0" smtClean="0"/>
            </a:br>
            <a:r>
              <a:rPr lang="ru-RU" sz="3200" b="1" dirty="0" smtClean="0"/>
              <a:t>Шагает эра космоса вперед!</a:t>
            </a:r>
            <a:br>
              <a:rPr lang="ru-RU" sz="3200" b="1" dirty="0" smtClean="0"/>
            </a:br>
            <a:r>
              <a:rPr lang="ru-RU" sz="3200" b="1" dirty="0" smtClean="0"/>
              <a:t>Ракеты продолжают свой полет,</a:t>
            </a:r>
            <a:br>
              <a:rPr lang="ru-RU" sz="3200" b="1" dirty="0" smtClean="0"/>
            </a:br>
            <a:r>
              <a:rPr lang="ru-RU" sz="3200" b="1" dirty="0" smtClean="0"/>
              <a:t>Стартуя с Байконура каждый год.</a:t>
            </a:r>
            <a:br>
              <a:rPr lang="ru-RU" sz="3200" b="1" dirty="0" smtClean="0"/>
            </a:br>
            <a:r>
              <a:rPr lang="ru-RU" sz="3200" b="1" dirty="0" smtClean="0"/>
              <a:t>Привык к таким явлениям народ.</a:t>
            </a:r>
            <a:br>
              <a:rPr lang="ru-RU" sz="3200" b="1" dirty="0" smtClean="0"/>
            </a:br>
            <a:r>
              <a:rPr lang="ru-RU" sz="3200" b="1" dirty="0" smtClean="0"/>
              <a:t>Хранит в душе он первую любовь,</a:t>
            </a:r>
            <a:br>
              <a:rPr lang="ru-RU" sz="3200" b="1" dirty="0" smtClean="0"/>
            </a:br>
            <a:r>
              <a:rPr lang="ru-RU" sz="3200" b="1" dirty="0" smtClean="0"/>
              <a:t>Пусть тысячи взлетают к звездам вновь,</a:t>
            </a:r>
            <a:br>
              <a:rPr lang="ru-RU" sz="3200" b="1" dirty="0" smtClean="0"/>
            </a:br>
            <a:r>
              <a:rPr lang="ru-RU" sz="3200" b="1" dirty="0" smtClean="0"/>
              <a:t>Но первым был Гагарин, он был свой,</a:t>
            </a:r>
            <a:br>
              <a:rPr lang="ru-RU" sz="3200" b="1" dirty="0" smtClean="0"/>
            </a:br>
            <a:r>
              <a:rPr lang="ru-RU" sz="3200" b="1" dirty="0" smtClean="0"/>
              <a:t>Родной, с улыбкой детской, озорной.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357166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Почему первым полетел в космос Ю.А. Гагарин?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1142984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Выскажи предположения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1928802"/>
            <a:ext cx="82868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Требования к космонавту:</a:t>
            </a:r>
          </a:p>
          <a:p>
            <a:r>
              <a:rPr lang="ru-RU" dirty="0" smtClean="0"/>
              <a:t>1.Рост не более 170 см., вес не более 70-72 кг, возраст25-30 лет</a:t>
            </a:r>
          </a:p>
          <a:p>
            <a:r>
              <a:rPr lang="ru-RU" dirty="0" smtClean="0"/>
              <a:t>Способность к высотной и стратосферной адаптации, быстрота реакции, физическая выносливость, психологическая </a:t>
            </a:r>
            <a:r>
              <a:rPr lang="ru-RU" dirty="0" err="1" smtClean="0"/>
              <a:t>уравновешенность.Политическая</a:t>
            </a:r>
            <a:r>
              <a:rPr lang="ru-RU" dirty="0" smtClean="0"/>
              <a:t> активность, социальное происхождение, положительная характеристика.</a:t>
            </a:r>
          </a:p>
          <a:p>
            <a:r>
              <a:rPr lang="ru-RU" dirty="0" smtClean="0"/>
              <a:t>2.Первым, кто полетит в космос должен быть человек обаятельный, добрый, располагающий к себе. Он станет лицом страны. Н.С.Хрущев выбрал фотографию Ю.А.Гагарина.</a:t>
            </a:r>
          </a:p>
          <a:p>
            <a:r>
              <a:rPr lang="ru-RU" dirty="0" smtClean="0"/>
              <a:t>3.Гагарин с честью выдержал экзамен, проводимый С.П.Королевым, честно говорил что после центрифуги еле держится на ногах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5000636"/>
            <a:ext cx="8215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     « </a:t>
            </a:r>
            <a:r>
              <a:rPr lang="ru-RU" b="1" dirty="0" smtClean="0"/>
              <a:t>- Меня часто спрашивают: кто назначил командиром первого "Востока" Юрия Гагарина? Королев? </a:t>
            </a:r>
            <a:r>
              <a:rPr lang="ru-RU" b="1" dirty="0" err="1" smtClean="0"/>
              <a:t>Каманин</a:t>
            </a:r>
            <a:r>
              <a:rPr lang="ru-RU" b="1" dirty="0" smtClean="0"/>
              <a:t>? И я всегда неизменно отвечаю: он сам себя назначил</a:t>
            </a:r>
            <a:r>
              <a:rPr lang="ru-RU" b="1" dirty="0" smtClean="0"/>
              <a:t>". П.Р.Попович</a:t>
            </a:r>
            <a:endParaRPr lang="ru-RU" b="1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142984"/>
            <a:ext cx="53578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b="1" dirty="0" smtClean="0"/>
              <a:t> </a:t>
            </a:r>
            <a:r>
              <a:rPr lang="ru-RU" sz="2400" b="1" dirty="0" smtClean="0"/>
              <a:t>Когда на землю он вернулся  </a:t>
            </a:r>
          </a:p>
          <a:p>
            <a:pPr fontAlgn="base"/>
            <a:r>
              <a:rPr lang="ru-RU" sz="2400" b="1" dirty="0" smtClean="0"/>
              <a:t> закончив звездные                     дела                                                                        </a:t>
            </a:r>
          </a:p>
          <a:p>
            <a:pPr fontAlgn="base"/>
            <a:r>
              <a:rPr lang="ru-RU" sz="2400" b="1" dirty="0" smtClean="0"/>
              <a:t>  Так белозубо улыбнулся – </a:t>
            </a:r>
          </a:p>
          <a:p>
            <a:pPr fontAlgn="base"/>
            <a:r>
              <a:rPr lang="ru-RU" sz="2400" b="1" dirty="0" smtClean="0"/>
              <a:t>улыбка так была тепла</a:t>
            </a:r>
          </a:p>
          <a:p>
            <a:pPr fontAlgn="base"/>
            <a:r>
              <a:rPr lang="ru-RU" sz="2400" b="1" dirty="0" smtClean="0"/>
              <a:t> В ней только доброта и сила-</a:t>
            </a:r>
          </a:p>
          <a:p>
            <a:pPr fontAlgn="base"/>
            <a:r>
              <a:rPr lang="ru-RU" sz="2400" b="1" dirty="0" smtClean="0"/>
              <a:t>  Ни капли превосходства нет.</a:t>
            </a:r>
          </a:p>
          <a:p>
            <a:pPr fontAlgn="base"/>
            <a:r>
              <a:rPr lang="ru-RU" sz="2400" b="1" dirty="0" smtClean="0"/>
              <a:t>  Как будто роща излучила березовый, озерный свет</a:t>
            </a:r>
          </a:p>
          <a:p>
            <a:pPr fontAlgn="base"/>
            <a:r>
              <a:rPr lang="ru-RU" sz="2400" b="1" dirty="0" smtClean="0"/>
              <a:t>   Нам с ней светлей в пути великом,</a:t>
            </a:r>
          </a:p>
          <a:p>
            <a:pPr fontAlgn="base"/>
            <a:r>
              <a:rPr lang="ru-RU" sz="2400" b="1" dirty="0" smtClean="0"/>
              <a:t> Душе теплей в ее тепле</a:t>
            </a:r>
          </a:p>
          <a:p>
            <a:pPr fontAlgn="base"/>
            <a:r>
              <a:rPr lang="ru-RU" sz="2400" b="1" dirty="0" smtClean="0"/>
              <a:t>  Да,  без </a:t>
            </a:r>
            <a:r>
              <a:rPr lang="ru-RU" sz="2400" b="1" dirty="0" err="1" smtClean="0"/>
              <a:t>Гагаринской</a:t>
            </a:r>
            <a:r>
              <a:rPr lang="ru-RU" sz="2400" b="1" dirty="0" smtClean="0"/>
              <a:t> улыбки</a:t>
            </a:r>
          </a:p>
          <a:p>
            <a:r>
              <a:rPr lang="ru-RU" sz="2400" b="1" dirty="0" smtClean="0"/>
              <a:t>  Темнее было б на Земле</a:t>
            </a:r>
            <a:endParaRPr lang="ru-RU" sz="2400" b="1" dirty="0"/>
          </a:p>
        </p:txBody>
      </p:sp>
      <p:pic>
        <p:nvPicPr>
          <p:cNvPr id="6" name="Рисунок 5" descr="http://garikcool.ucoz.ru/_ph/7/2476218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285860"/>
            <a:ext cx="328614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85786" y="357166"/>
            <a:ext cx="692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Улыбка Гагарина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eoples.ru/military/cosmos/gagarin/gagarin_00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4500562" cy="3552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7158" y="0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Миссия мира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1285916" y="4429132"/>
            <a:ext cx="4429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Ю.А.на Кубе</a:t>
            </a:r>
            <a:endParaRPr lang="ru-RU" sz="2000" b="1" dirty="0"/>
          </a:p>
        </p:txBody>
      </p:sp>
      <p:pic>
        <p:nvPicPr>
          <p:cNvPr id="7" name="Рисунок 6" descr="http://sunrav.nivasposad.ru/school/homepages/all_kurs/konkurs2011/web-pages/belousova/filatova_marina_v/big_photo/gagarin7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785794"/>
            <a:ext cx="3643338" cy="492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285984" y="5357826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Ю.А. в Японии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78645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Гагарин сначала облетел, а потом объехал весь шар земной. Его называли «послом мира»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57166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Памятники Ю.А.Гагарину</a:t>
            </a:r>
            <a:endParaRPr lang="ru-RU" sz="2400" b="1" dirty="0"/>
          </a:p>
        </p:txBody>
      </p:sp>
      <p:pic>
        <p:nvPicPr>
          <p:cNvPr id="4" name="Рисунок 3" descr="Москв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2857520" cy="4333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5667862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Москва</a:t>
            </a:r>
            <a:endParaRPr lang="ru-RU" b="1" dirty="0"/>
          </a:p>
        </p:txBody>
      </p:sp>
      <p:pic>
        <p:nvPicPr>
          <p:cNvPr id="7" name="Рисунок 6" descr="Коломн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285992"/>
            <a:ext cx="242887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428992" y="6110066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Коломна</a:t>
            </a:r>
            <a:endParaRPr lang="ru-RU" b="1" dirty="0"/>
          </a:p>
        </p:txBody>
      </p:sp>
      <p:pic>
        <p:nvPicPr>
          <p:cNvPr id="9" name="Рисунок 8" descr="Карловы Вары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000108"/>
            <a:ext cx="292895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143636" y="588217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Карловы Вары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00042"/>
            <a:ext cx="807249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Не будет, не будет полёта последнего —</a:t>
            </a:r>
            <a:br>
              <a:rPr lang="ru-RU" sz="3200" b="1" dirty="0" smtClean="0"/>
            </a:br>
            <a:r>
              <a:rPr lang="ru-RU" sz="3200" b="1" dirty="0" smtClean="0"/>
              <a:t>Помнят люди твой первый полёт.</a:t>
            </a:r>
          </a:p>
          <a:p>
            <a:r>
              <a:rPr lang="ru-RU" sz="3200" b="1" dirty="0" smtClean="0"/>
              <a:t>Тебя вспоминают Парижа окраины,</a:t>
            </a:r>
            <a:br>
              <a:rPr lang="ru-RU" sz="3200" b="1" dirty="0" smtClean="0"/>
            </a:br>
            <a:r>
              <a:rPr lang="ru-RU" sz="3200" b="1" dirty="0" smtClean="0"/>
              <a:t>Проспекты Москвы и рязанская рожь…</a:t>
            </a:r>
            <a:br>
              <a:rPr lang="ru-RU" sz="3200" b="1" dirty="0" smtClean="0"/>
            </a:br>
            <a:r>
              <a:rPr lang="ru-RU" sz="3200" b="1" dirty="0" smtClean="0"/>
              <a:t>А дети на свете играют в Гагарина —</a:t>
            </a:r>
            <a:br>
              <a:rPr lang="ru-RU" sz="3200" b="1" dirty="0" smtClean="0"/>
            </a:br>
            <a:r>
              <a:rPr lang="ru-RU" sz="3200" b="1" dirty="0" smtClean="0"/>
              <a:t>Значит, ты на планете живёшь!</a:t>
            </a:r>
          </a:p>
          <a:p>
            <a:r>
              <a:rPr lang="ru-RU" sz="3200" b="1" dirty="0" smtClean="0"/>
              <a:t>Всё ближе, всё ближе нам небо бескрайнее,</a:t>
            </a:r>
            <a:br>
              <a:rPr lang="ru-RU" sz="3200" b="1" dirty="0" smtClean="0"/>
            </a:br>
            <a:r>
              <a:rPr lang="ru-RU" sz="3200" b="1" dirty="0" smtClean="0"/>
              <a:t>И подвигам в жизни не будет конца.</a:t>
            </a:r>
            <a:br>
              <a:rPr lang="ru-RU" sz="3200" b="1" dirty="0" smtClean="0"/>
            </a:br>
            <a:r>
              <a:rPr lang="ru-RU" sz="3200" b="1" dirty="0" smtClean="0"/>
              <a:t>Восходит над миром Созвездье Гагарина —</a:t>
            </a:r>
            <a:br>
              <a:rPr lang="ru-RU" sz="3200" b="1" dirty="0" smtClean="0"/>
            </a:br>
            <a:r>
              <a:rPr lang="ru-RU" sz="3200" b="1" dirty="0" smtClean="0"/>
              <a:t>К правде, к свету стартуют сердца.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24" y="2007017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Спасибо за внимание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0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Штрихи к портрету Ю А. Гагарина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785794"/>
            <a:ext cx="82153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1. Беззаветный патриотизм.</a:t>
            </a:r>
            <a:br>
              <a:rPr lang="ru-RU" sz="2000" b="1" dirty="0" smtClean="0"/>
            </a:br>
            <a:r>
              <a:rPr lang="ru-RU" sz="2000" b="1" dirty="0" smtClean="0"/>
              <a:t>    2.  Непреклонная вера в успех полета.</a:t>
            </a:r>
          </a:p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     3. Отличное здоровье. </a:t>
            </a:r>
            <a:br>
              <a:rPr lang="ru-RU" sz="2000" b="1" dirty="0" smtClean="0"/>
            </a:br>
            <a:r>
              <a:rPr lang="ru-RU" sz="2000" b="1" dirty="0" smtClean="0"/>
              <a:t>     4. Неистощимый оптимизм.</a:t>
            </a:r>
          </a:p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     5. Гибкость ума и любознательность.</a:t>
            </a:r>
            <a:br>
              <a:rPr lang="ru-RU" sz="2000" b="1" dirty="0" smtClean="0"/>
            </a:br>
            <a:r>
              <a:rPr lang="ru-RU" sz="2000" b="1" dirty="0" smtClean="0"/>
              <a:t>     6.  Смелость и решительность. </a:t>
            </a:r>
          </a:p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     7.   Аккуратность.</a:t>
            </a:r>
            <a:br>
              <a:rPr lang="ru-RU" sz="2000" b="1" dirty="0" smtClean="0"/>
            </a:br>
            <a:r>
              <a:rPr lang="ru-RU" sz="2000" b="1" dirty="0" smtClean="0"/>
              <a:t>      8.  Трудолюбие.</a:t>
            </a:r>
          </a:p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      9. Выдержка.</a:t>
            </a:r>
            <a:br>
              <a:rPr lang="ru-RU" sz="2000" b="1" dirty="0" smtClean="0"/>
            </a:br>
            <a:r>
              <a:rPr lang="ru-RU" sz="2000" b="1" dirty="0" smtClean="0"/>
              <a:t>      10. Простота. Скромность.</a:t>
            </a:r>
          </a:p>
          <a:p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5643578"/>
            <a:ext cx="8358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"Для первого полета нужен был человек, в характере которого переплеталось бы как можно больше положительных качеств.»</a:t>
            </a:r>
          </a:p>
          <a:p>
            <a:r>
              <a:rPr lang="ru-RU" sz="2000" b="1" dirty="0" smtClean="0"/>
              <a:t>                                                      А.Е.Карпов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alina-lukas.ru/sites/default/files/resize/758/dscn1025-900x81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778674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alina-lukas.ru/sites/default/files/resize/758/dscn1054-900x67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01340"/>
            <a:ext cx="7786741" cy="5228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48" y="285728"/>
            <a:ext cx="80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Клушино</a:t>
            </a:r>
            <a:r>
              <a:rPr lang="ru-RU" sz="2000" b="1" dirty="0" smtClean="0"/>
              <a:t>- родина </a:t>
            </a:r>
            <a:r>
              <a:rPr lang="ru-RU" sz="2000" b="1" dirty="0" err="1" smtClean="0"/>
              <a:t>Ю.а.Гагарина</a:t>
            </a:r>
            <a:endParaRPr lang="ru-RU" sz="2000" b="1" dirty="0" smtClean="0"/>
          </a:p>
          <a:p>
            <a:pPr algn="ctr"/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alina-lukas.ru/sites/default/files/resize/758/dscn1041-900x675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14312"/>
            <a:ext cx="85725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8596" y="428604"/>
            <a:ext cx="8143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Родительский дом-начало начал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Физика\Новая папка (2)\родители гагари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15338" cy="616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357166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Выбери правильный ответ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142984"/>
            <a:ext cx="7929618" cy="6123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1.Ю.А.Гагарин родился </a:t>
            </a:r>
          </a:p>
          <a:p>
            <a:r>
              <a:rPr lang="ru-RU" sz="2000" b="1" dirty="0" smtClean="0"/>
              <a:t>А)в городе </a:t>
            </a:r>
            <a:r>
              <a:rPr lang="ru-RU" sz="2000" b="1" dirty="0" err="1" smtClean="0"/>
              <a:t>Гжатск</a:t>
            </a:r>
            <a:endParaRPr lang="ru-RU" sz="2000" b="1" dirty="0" smtClean="0"/>
          </a:p>
          <a:p>
            <a:r>
              <a:rPr lang="ru-RU" sz="2000" b="1" dirty="0" smtClean="0"/>
              <a:t>Б)в городе Смоленск</a:t>
            </a:r>
          </a:p>
          <a:p>
            <a:r>
              <a:rPr lang="ru-RU" sz="2000" b="1" dirty="0" smtClean="0"/>
              <a:t>В)деревне </a:t>
            </a:r>
            <a:r>
              <a:rPr lang="ru-RU" sz="2000" b="1" dirty="0" err="1" smtClean="0"/>
              <a:t>Клушино</a:t>
            </a:r>
            <a:r>
              <a:rPr lang="ru-RU" sz="2000" b="1" dirty="0" smtClean="0"/>
              <a:t> Смоленской области</a:t>
            </a:r>
          </a:p>
          <a:p>
            <a:r>
              <a:rPr lang="ru-RU" sz="2000" b="1" dirty="0" smtClean="0"/>
              <a:t>Ответ: В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2.Родители  </a:t>
            </a:r>
            <a:r>
              <a:rPr lang="ru-RU" sz="2000" b="1" dirty="0" smtClean="0"/>
              <a:t>Ю.А. </a:t>
            </a:r>
            <a:r>
              <a:rPr lang="ru-RU" sz="2000" b="1" dirty="0" smtClean="0"/>
              <a:t>Гагарина работали</a:t>
            </a:r>
          </a:p>
          <a:p>
            <a:r>
              <a:rPr lang="ru-RU" sz="2000" b="1" dirty="0" smtClean="0"/>
              <a:t>А)на заводе</a:t>
            </a:r>
          </a:p>
          <a:p>
            <a:r>
              <a:rPr lang="ru-RU" sz="2000" b="1" dirty="0" smtClean="0"/>
              <a:t>Б)не работали</a:t>
            </a:r>
          </a:p>
          <a:p>
            <a:r>
              <a:rPr lang="ru-RU" sz="2000" b="1" dirty="0" smtClean="0"/>
              <a:t>В)</a:t>
            </a:r>
            <a:r>
              <a:rPr lang="ru-RU" sz="2000" b="1" dirty="0" err="1" smtClean="0"/>
              <a:t>в</a:t>
            </a:r>
            <a:r>
              <a:rPr lang="ru-RU" sz="2000" b="1" dirty="0" smtClean="0"/>
              <a:t> колхозе</a:t>
            </a:r>
          </a:p>
          <a:p>
            <a:r>
              <a:rPr lang="ru-RU" sz="2000" b="1" dirty="0" err="1" smtClean="0"/>
              <a:t>Ответ:В</a:t>
            </a:r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3.В семье Гагариных было</a:t>
            </a:r>
          </a:p>
          <a:p>
            <a:r>
              <a:rPr lang="ru-RU" sz="2000" b="1" dirty="0" smtClean="0"/>
              <a:t>А)4 детей</a:t>
            </a:r>
          </a:p>
          <a:p>
            <a:r>
              <a:rPr lang="ru-RU" sz="2000" b="1" dirty="0" smtClean="0"/>
              <a:t>Б)3 детей</a:t>
            </a:r>
          </a:p>
          <a:p>
            <a:r>
              <a:rPr lang="ru-RU" sz="2000" b="1" dirty="0" smtClean="0"/>
              <a:t>В)3 мальчика и одна девочка</a:t>
            </a:r>
          </a:p>
          <a:p>
            <a:r>
              <a:rPr lang="ru-RU" sz="2000" b="1" dirty="0" smtClean="0"/>
              <a:t>Г)один ребенок</a:t>
            </a:r>
          </a:p>
          <a:p>
            <a:r>
              <a:rPr lang="ru-RU" sz="2000" b="1" dirty="0" err="1" smtClean="0"/>
              <a:t>Ответ:А,В</a:t>
            </a:r>
            <a:endParaRPr lang="ru-RU" sz="2000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935</Words>
  <Application>Microsoft Office PowerPoint</Application>
  <PresentationFormat>Экран (4:3)</PresentationFormat>
  <Paragraphs>188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Физика</dc:creator>
  <cp:lastModifiedBy>дом</cp:lastModifiedBy>
  <cp:revision>130</cp:revision>
  <dcterms:created xsi:type="dcterms:W3CDTF">2016-03-25T10:58:45Z</dcterms:created>
  <dcterms:modified xsi:type="dcterms:W3CDTF">2024-09-26T19:04:52Z</dcterms:modified>
</cp:coreProperties>
</file>